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5"/>
  </p:notesMasterIdLst>
  <p:sldIdLst>
    <p:sldId id="256" r:id="rId2"/>
    <p:sldId id="481" r:id="rId3"/>
    <p:sldId id="482" r:id="rId4"/>
    <p:sldId id="483" r:id="rId5"/>
    <p:sldId id="484" r:id="rId6"/>
    <p:sldId id="485" r:id="rId7"/>
    <p:sldId id="486" r:id="rId8"/>
    <p:sldId id="487" r:id="rId9"/>
    <p:sldId id="488" r:id="rId10"/>
    <p:sldId id="489" r:id="rId11"/>
    <p:sldId id="490" r:id="rId12"/>
    <p:sldId id="491" r:id="rId13"/>
    <p:sldId id="492" r:id="rId14"/>
    <p:sldId id="494" r:id="rId15"/>
    <p:sldId id="495" r:id="rId16"/>
    <p:sldId id="503" r:id="rId17"/>
    <p:sldId id="346" r:id="rId18"/>
    <p:sldId id="447" r:id="rId19"/>
    <p:sldId id="457" r:id="rId20"/>
    <p:sldId id="453" r:id="rId21"/>
    <p:sldId id="462" r:id="rId22"/>
    <p:sldId id="463" r:id="rId23"/>
    <p:sldId id="464" r:id="rId24"/>
    <p:sldId id="465" r:id="rId25"/>
    <p:sldId id="466" r:id="rId26"/>
    <p:sldId id="468" r:id="rId27"/>
    <p:sldId id="470" r:id="rId28"/>
    <p:sldId id="471" r:id="rId29"/>
    <p:sldId id="473" r:id="rId30"/>
    <p:sldId id="474" r:id="rId31"/>
    <p:sldId id="475" r:id="rId32"/>
    <p:sldId id="476" r:id="rId33"/>
    <p:sldId id="477" r:id="rId34"/>
    <p:sldId id="478" r:id="rId35"/>
    <p:sldId id="479" r:id="rId36"/>
    <p:sldId id="480" r:id="rId37"/>
    <p:sldId id="496" r:id="rId38"/>
    <p:sldId id="498" r:id="rId39"/>
    <p:sldId id="499" r:id="rId40"/>
    <p:sldId id="500" r:id="rId41"/>
    <p:sldId id="501" r:id="rId42"/>
    <p:sldId id="502" r:id="rId43"/>
    <p:sldId id="371" r:id="rId44"/>
  </p:sldIdLst>
  <p:sldSz cx="9144000" cy="5143500" type="screen16x9"/>
  <p:notesSz cx="6858000" cy="9144000"/>
  <p:embeddedFontLst>
    <p:embeddedFont>
      <p:font typeface="Roboto Condensed" panose="020B0604020202020204" charset="0"/>
      <p:regular r:id="rId46"/>
      <p:bold r:id="rId47"/>
      <p:italic r:id="rId48"/>
      <p:boldItalic r:id="rId49"/>
    </p:embeddedFont>
    <p:embeddedFont>
      <p:font typeface="Arvo" panose="020B0604020202020204" charset="0"/>
      <p:regular r:id="rId50"/>
      <p:bold r:id="rId51"/>
      <p:italic r:id="rId52"/>
      <p:boldItalic r:id="rId53"/>
    </p:embeddedFont>
    <p:embeddedFont>
      <p:font typeface="Roboto Condensed Light" panose="020B0604020202020204" charset="0"/>
      <p:regular r:id="rId54"/>
      <p:bold r:id="rId55"/>
      <p:italic r:id="rId56"/>
      <p:boldItalic r:id="rId5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2.fntdata"/><Relationship Id="rId50" Type="http://schemas.openxmlformats.org/officeDocument/2006/relationships/font" Target="fonts/font5.fntdata"/><Relationship Id="rId55" Type="http://schemas.openxmlformats.org/officeDocument/2006/relationships/font" Target="fonts/font10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notesMaster" Target="notesMasters/notesMaster1.xml"/><Relationship Id="rId53" Type="http://schemas.openxmlformats.org/officeDocument/2006/relationships/font" Target="fonts/font8.fntdata"/><Relationship Id="rId58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tableStyles" Target="tableStyle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font" Target="fonts/font3.fntdata"/><Relationship Id="rId56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font" Target="fonts/font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1.fntdata"/><Relationship Id="rId59" Type="http://schemas.openxmlformats.org/officeDocument/2006/relationships/viewProps" Target="view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4.fntdata"/><Relationship Id="rId57" Type="http://schemas.openxmlformats.org/officeDocument/2006/relationships/font" Target="fonts/font12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font" Target="fonts/font7.fntdata"/><Relationship Id="rId6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10.png>
</file>

<file path=ppt/media/image11.jpeg>
</file>

<file path=ppt/media/image2.png>
</file>

<file path=ppt/media/image3.gif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77085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31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1797594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13526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18124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63644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540709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9/12/2019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cidchart.com/" TargetMode="External"/><Relationship Id="rId2" Type="http://schemas.openxmlformats.org/officeDocument/2006/relationships/hyperlink" Target="https://www.edrawsoft.com/linuxdiagram/er-diagram-software-linux.php" TargetMode="Externa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¿Cuáles son los 3 tipos de errores que se pueden hacer si no se normaliza una base de datos</a:t>
            </a:r>
            <a:r>
              <a:rPr lang="es-MX" dirty="0" smtClean="0"/>
              <a:t>? (Clase 4)</a:t>
            </a:r>
            <a:endParaRPr lang="es-MX" dirty="0"/>
          </a:p>
          <a:p>
            <a:pPr lvl="1"/>
            <a:r>
              <a:rPr lang="es-MX" sz="2000" dirty="0"/>
              <a:t>Anomalía de Actualización (</a:t>
            </a:r>
            <a:r>
              <a:rPr lang="es-MX" sz="2000" dirty="0" err="1"/>
              <a:t>update</a:t>
            </a:r>
            <a:r>
              <a:rPr lang="es-MX" sz="2000" dirty="0"/>
              <a:t> </a:t>
            </a:r>
            <a:r>
              <a:rPr lang="es-MX" sz="2000" dirty="0" err="1"/>
              <a:t>anomaly</a:t>
            </a:r>
            <a:r>
              <a:rPr lang="es-MX" sz="2000" dirty="0"/>
              <a:t>)</a:t>
            </a:r>
          </a:p>
          <a:p>
            <a:pPr lvl="1"/>
            <a:r>
              <a:rPr lang="es-MX" sz="2000" dirty="0"/>
              <a:t>Anomalía de Inserción (</a:t>
            </a:r>
            <a:r>
              <a:rPr lang="es-MX" sz="2000" dirty="0" err="1"/>
              <a:t>insertion</a:t>
            </a:r>
            <a:r>
              <a:rPr lang="es-MX" sz="2000" dirty="0"/>
              <a:t> </a:t>
            </a:r>
            <a:r>
              <a:rPr lang="es-MX" sz="2000" dirty="0" err="1"/>
              <a:t>anomaly</a:t>
            </a:r>
            <a:r>
              <a:rPr lang="es-MX" sz="2000" dirty="0"/>
              <a:t>)</a:t>
            </a:r>
          </a:p>
          <a:p>
            <a:pPr lvl="1"/>
            <a:r>
              <a:rPr lang="es-MX" sz="2000" dirty="0"/>
              <a:t>Anomalía de Borrado (</a:t>
            </a:r>
            <a:r>
              <a:rPr lang="es-MX" sz="2000" dirty="0" err="1"/>
              <a:t>deletion</a:t>
            </a:r>
            <a:r>
              <a:rPr lang="es-MX" sz="2000" dirty="0"/>
              <a:t> </a:t>
            </a:r>
            <a:r>
              <a:rPr lang="es-MX" sz="2000" dirty="0" err="1"/>
              <a:t>anomaly</a:t>
            </a:r>
            <a:r>
              <a:rPr lang="es-MX" sz="2000" dirty="0"/>
              <a:t>)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89463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es el diagrama Entidad Relación?</a:t>
            </a:r>
          </a:p>
          <a:p>
            <a:pPr lvl="1"/>
            <a:r>
              <a:rPr lang="es-MX" dirty="0" smtClean="0"/>
              <a:t>Diagrama que muestra las relaciones entre las tablas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409757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Elige uno de los errores y explícalo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56267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Que es la normalización y explicar una FN</a:t>
            </a:r>
          </a:p>
          <a:p>
            <a:pPr lvl="1"/>
            <a:r>
              <a:rPr lang="es-ES" sz="1800" dirty="0"/>
              <a:t>Normalización es el proceso de analizar y crear relaciones que nos permitan borrar, insertar y actualizar sin generar anomalías.</a:t>
            </a:r>
          </a:p>
          <a:p>
            <a:pPr lvl="1"/>
            <a:endParaRPr lang="es-MX" sz="1800" dirty="0"/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9954144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¿Cuál es el mandato constitucional del banco de México</a:t>
            </a:r>
            <a:r>
              <a:rPr lang="es-MX" dirty="0" smtClean="0"/>
              <a:t>?</a:t>
            </a:r>
          </a:p>
          <a:p>
            <a:pPr lvl="1"/>
            <a:r>
              <a:rPr lang="es-MX" dirty="0"/>
              <a:t>http://www.banxico.org.mx/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057769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¿Cuál es el mandato constitucional del banco de México</a:t>
            </a:r>
            <a:r>
              <a:rPr lang="es-MX" dirty="0" smtClean="0"/>
              <a:t>?</a:t>
            </a:r>
          </a:p>
          <a:p>
            <a:pPr lvl="1"/>
            <a:r>
              <a:rPr lang="es-MX" dirty="0" smtClean="0"/>
              <a:t>Mantener la inflación baja y estable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01513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¿Cuánto fue el crecimiento del PIB en el último trimestre del año</a:t>
            </a:r>
            <a:r>
              <a:rPr lang="es-MX" dirty="0" smtClean="0"/>
              <a:t>?</a:t>
            </a:r>
          </a:p>
          <a:p>
            <a:pPr lvl="1"/>
            <a:r>
              <a:rPr lang="es-MX" dirty="0"/>
              <a:t>0.1%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6997074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</a:t>
            </a:r>
            <a:r>
              <a:rPr lang="es-MX" dirty="0" smtClean="0"/>
              <a:t>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¿Cuántos videojuegos han sido desarrollados por </a:t>
            </a:r>
            <a:r>
              <a:rPr lang="es-MX" sz="1800" dirty="0" err="1" smtClean="0"/>
              <a:t>Shigeru</a:t>
            </a:r>
            <a:r>
              <a:rPr lang="es-MX" sz="1800" dirty="0" smtClean="0"/>
              <a:t> </a:t>
            </a:r>
            <a:r>
              <a:rPr lang="es-MX" sz="1800" dirty="0" err="1" smtClean="0"/>
              <a:t>Miyamoto</a:t>
            </a:r>
            <a:r>
              <a:rPr lang="es-MX" sz="1800" dirty="0" smtClean="0"/>
              <a:t>?</a:t>
            </a:r>
          </a:p>
          <a:p>
            <a:r>
              <a:rPr lang="es-MX" sz="1800" dirty="0"/>
              <a:t>¿</a:t>
            </a:r>
            <a:r>
              <a:rPr lang="es-MX" sz="1800" dirty="0" smtClean="0"/>
              <a:t>En cuántos videojuegos aparece Mario?</a:t>
            </a:r>
          </a:p>
          <a:p>
            <a:r>
              <a:rPr lang="es-MX" sz="1800" dirty="0" smtClean="0"/>
              <a:t>¿En cuántas consolas hay un juego de </a:t>
            </a:r>
            <a:r>
              <a:rPr lang="es-MX" sz="1800" dirty="0" err="1" smtClean="0"/>
              <a:t>Zelda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¿Cuántos juegos fueron desarrollados por </a:t>
            </a:r>
            <a:r>
              <a:rPr lang="es-MX" sz="1800" dirty="0" err="1" smtClean="0"/>
              <a:t>Gunpei</a:t>
            </a:r>
            <a:r>
              <a:rPr lang="es-MX" sz="1800" dirty="0" smtClean="0"/>
              <a:t> </a:t>
            </a:r>
            <a:r>
              <a:rPr lang="es-MX" sz="1800" dirty="0" err="1" smtClean="0"/>
              <a:t>Yokoi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¿En qué proyectos participó </a:t>
            </a:r>
            <a:r>
              <a:rPr lang="es-MX" sz="1800" dirty="0" err="1" smtClean="0"/>
              <a:t>Satoru</a:t>
            </a:r>
            <a:r>
              <a:rPr lang="es-MX" sz="1800" dirty="0" smtClean="0"/>
              <a:t> </a:t>
            </a:r>
            <a:r>
              <a:rPr lang="es-MX" sz="1800" dirty="0" err="1"/>
              <a:t>I</a:t>
            </a:r>
            <a:r>
              <a:rPr lang="es-MX" sz="1800" dirty="0" err="1" smtClean="0"/>
              <a:t>wata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¿De qué Universidad son la mayoría de los empleados que trabajaron en </a:t>
            </a:r>
            <a:r>
              <a:rPr lang="es-MX" sz="1800" dirty="0" err="1" smtClean="0"/>
              <a:t>Metroid</a:t>
            </a:r>
            <a:r>
              <a:rPr lang="es-MX" sz="1800" dirty="0" smtClean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81949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92870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02447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Videojuegos:</a:t>
            </a:r>
          </a:p>
          <a:p>
            <a:pPr lvl="1"/>
            <a:r>
              <a:rPr lang="es-MX" sz="2000" dirty="0" smtClean="0"/>
              <a:t>Título</a:t>
            </a:r>
          </a:p>
          <a:p>
            <a:pPr lvl="1"/>
            <a:r>
              <a:rPr lang="es-MX" sz="2000" dirty="0" smtClean="0"/>
              <a:t>Juego ID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Personaje?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Franquicia?</a:t>
            </a: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pic>
        <p:nvPicPr>
          <p:cNvPr id="16386" name="Picture 2" descr="Image result for mario bros box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2" t="9464" r="11701" b="11798"/>
          <a:stretch/>
        </p:blipFill>
        <p:spPr bwMode="auto">
          <a:xfrm>
            <a:off x="6199072" y="1535757"/>
            <a:ext cx="2162628" cy="272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0213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Empleados:</a:t>
            </a:r>
          </a:p>
          <a:p>
            <a:pPr lvl="1"/>
            <a:r>
              <a:rPr lang="es-MX" dirty="0" smtClean="0"/>
              <a:t>Empleado ID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Nombre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Universidad</a:t>
            </a:r>
          </a:p>
          <a:p>
            <a:pPr lvl="1"/>
            <a:r>
              <a:rPr lang="es-MX" dirty="0" smtClean="0"/>
              <a:t>Fecha de Ingreso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smtClean="0"/>
              <a:t>Tipo de Sangre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17410" name="Picture 2" descr="Image result for nintendo muppe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4"/>
          <a:stretch/>
        </p:blipFill>
        <p:spPr bwMode="auto">
          <a:xfrm>
            <a:off x="4601029" y="1779618"/>
            <a:ext cx="4107541" cy="21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8239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Consolas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Consola ID</a:t>
            </a:r>
          </a:p>
          <a:p>
            <a:pPr lvl="1"/>
            <a:r>
              <a:rPr lang="es-MX" dirty="0" smtClean="0"/>
              <a:t>Año de estreno</a:t>
            </a:r>
          </a:p>
          <a:p>
            <a:pPr lvl="1"/>
            <a:r>
              <a:rPr lang="es-MX" dirty="0" smtClean="0"/>
              <a:t>Tarjeta Gráfica</a:t>
            </a:r>
          </a:p>
          <a:p>
            <a:pPr lvl="1"/>
            <a:r>
              <a:rPr lang="es-MX" dirty="0" smtClean="0"/>
              <a:t>Costo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18438" name="Picture 6" descr="Image result for fami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458" y="1533341"/>
            <a:ext cx="3080631" cy="273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31208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Universidades</a:t>
            </a:r>
          </a:p>
          <a:p>
            <a:pPr lvl="1"/>
            <a:r>
              <a:rPr lang="es-MX" dirty="0" smtClean="0"/>
              <a:t>Universidad ID</a:t>
            </a:r>
          </a:p>
          <a:p>
            <a:pPr lvl="1"/>
            <a:r>
              <a:rPr lang="es-MX" dirty="0" smtClean="0"/>
              <a:t>Ciudad</a:t>
            </a:r>
          </a:p>
          <a:p>
            <a:pPr lvl="1"/>
            <a:r>
              <a:rPr lang="es-MX" dirty="0" smtClean="0"/>
              <a:t>Alumnos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err="1" smtClean="0"/>
              <a:t>Motto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19458" name="Picture 2" descr="Image result for university of toky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576" y="1664189"/>
            <a:ext cx="4710524" cy="23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1473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Franquicias: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Franquicia ID</a:t>
            </a:r>
          </a:p>
          <a:p>
            <a:pPr lvl="1"/>
            <a:r>
              <a:rPr lang="es-MX" dirty="0" smtClean="0"/>
              <a:t>Personaje Principal</a:t>
            </a:r>
          </a:p>
          <a:p>
            <a:pPr lvl="1"/>
            <a:r>
              <a:rPr lang="es-MX" dirty="0" smtClean="0">
                <a:solidFill>
                  <a:srgbClr val="FF0000"/>
                </a:solidFill>
              </a:rPr>
              <a:t>Número de juegos?</a:t>
            </a:r>
          </a:p>
          <a:p>
            <a:pPr lvl="1"/>
            <a:r>
              <a:rPr lang="es-MX" dirty="0" smtClean="0"/>
              <a:t>Ganancias</a:t>
            </a:r>
          </a:p>
          <a:p>
            <a:pPr lvl="1"/>
            <a:r>
              <a:rPr lang="es-MX" dirty="0" smtClean="0"/>
              <a:t>Genero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20482" name="Picture 2" descr="Image result for mario franchi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033344"/>
            <a:ext cx="3033687" cy="227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5500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Personajes:</a:t>
            </a:r>
          </a:p>
          <a:p>
            <a:pPr marL="533400" lvl="1" indent="0">
              <a:buNone/>
            </a:pPr>
            <a:r>
              <a:rPr lang="es-MX" dirty="0" smtClean="0"/>
              <a:t>Personaje ID</a:t>
            </a:r>
          </a:p>
          <a:p>
            <a:pPr marL="533400" lvl="1" indent="0">
              <a:buNone/>
            </a:pPr>
            <a:r>
              <a:rPr lang="es-MX" dirty="0" smtClean="0"/>
              <a:t>Nombre</a:t>
            </a:r>
          </a:p>
          <a:p>
            <a:pPr marL="533400" lvl="1" indent="0">
              <a:buNone/>
            </a:pPr>
            <a:r>
              <a:rPr lang="es-MX" dirty="0" smtClean="0"/>
              <a:t>Género</a:t>
            </a:r>
          </a:p>
          <a:p>
            <a:pPr marL="533400" lvl="1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pic>
        <p:nvPicPr>
          <p:cNvPr id="21506" name="Picture 2" descr="Image result for bow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852349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70187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Continuaci</a:t>
            </a:r>
            <a:r>
              <a:rPr lang="es-MX" dirty="0" err="1" smtClean="0"/>
              <a:t>ón</a:t>
            </a:r>
            <a:r>
              <a:rPr lang="es-MX" dirty="0" smtClean="0"/>
              <a:t> de Diagramas E-R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18873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140354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Cardinalidad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 empleado puede estar asignado a 0 o más juegos.</a:t>
            </a:r>
          </a:p>
          <a:p>
            <a:r>
              <a:rPr lang="es-MX" dirty="0" smtClean="0"/>
              <a:t>Un empleado puede estar asignado a 0 o más consolas.</a:t>
            </a:r>
          </a:p>
          <a:p>
            <a:r>
              <a:rPr lang="es-MX" dirty="0" smtClean="0"/>
              <a:t>Un empleado puede venir sólo de una Universidad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299919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29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8249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No, no he calificado los exámenes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726724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Pueden hacer equipos de hasta 3 personas.</a:t>
            </a:r>
          </a:p>
          <a:p>
            <a:r>
              <a:rPr lang="es-MX" dirty="0" smtClean="0"/>
              <a:t>Necesito los equipos para antes del 10 de Octubre.</a:t>
            </a:r>
          </a:p>
          <a:p>
            <a:r>
              <a:rPr lang="es-MX" dirty="0" smtClean="0"/>
              <a:t>Van a diseñar e implementar una base de datos.</a:t>
            </a:r>
          </a:p>
          <a:p>
            <a:r>
              <a:rPr lang="es-MX" dirty="0" smtClean="0"/>
              <a:t>Tienen que encontrar el problema de negocio y describirlo adecuadamente.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111202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Proyecto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Van a hacer:</a:t>
            </a:r>
          </a:p>
          <a:p>
            <a:pPr lvl="1"/>
            <a:r>
              <a:rPr lang="es-MX" dirty="0" smtClean="0"/>
              <a:t>Reporte</a:t>
            </a:r>
          </a:p>
          <a:p>
            <a:pPr lvl="1"/>
            <a:r>
              <a:rPr lang="es-MX" dirty="0" smtClean="0"/>
              <a:t>Implementación</a:t>
            </a:r>
          </a:p>
          <a:p>
            <a:pPr lvl="1"/>
            <a:r>
              <a:rPr lang="es-MX" dirty="0" smtClean="0"/>
              <a:t>Presentación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93178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584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Disney los acaba de recontratar para realizar la base de datos de todas sus películas y franquicias.</a:t>
            </a:r>
          </a:p>
          <a:p>
            <a:r>
              <a:rPr lang="es-MX" dirty="0" smtClean="0"/>
              <a:t>Desean tener información acerca de películas, franquicias, empleados, subdivisiones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40537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Tesla los contrata para crear la base de datos de la empresa.</a:t>
            </a:r>
          </a:p>
          <a:p>
            <a:r>
              <a:rPr lang="es-MX" dirty="0" smtClean="0"/>
              <a:t>Desean tener información acerca de empleados, plantas, autos, autopartes.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726605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Cinepolis</a:t>
            </a:r>
            <a:r>
              <a:rPr lang="es-MX" dirty="0"/>
              <a:t> </a:t>
            </a:r>
            <a:r>
              <a:rPr lang="es-MX" dirty="0" smtClean="0"/>
              <a:t>desea contratarlos para crear su base de datos.</a:t>
            </a:r>
          </a:p>
          <a:p>
            <a:r>
              <a:rPr lang="es-MX" dirty="0" smtClean="0"/>
              <a:t>Desea información acerca de películas, salas, personal, clientes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2077550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Alphabet</a:t>
            </a:r>
            <a:r>
              <a:rPr lang="es-MX" dirty="0" smtClean="0"/>
              <a:t> los acaba de contratar para crear una de sus bases de datos.</a:t>
            </a:r>
          </a:p>
          <a:p>
            <a:r>
              <a:rPr lang="es-MX" dirty="0" smtClean="0"/>
              <a:t>Desean relacionar empleados con el lugar donde trabajan, con la universidad de donde vienen.</a:t>
            </a:r>
          </a:p>
          <a:p>
            <a:r>
              <a:rPr lang="es-MX" dirty="0" smtClean="0"/>
              <a:t>También desean saber la subdivisión a la que pertenecen.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893271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Creación de Tablas en Lucid Chart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0792999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Software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Vamos a utilizar un software de diagramación:</a:t>
            </a:r>
          </a:p>
          <a:p>
            <a:pPr lvl="1"/>
            <a:r>
              <a:rPr lang="es-MX" sz="2000" dirty="0" smtClean="0"/>
              <a:t>Visio (MS)</a:t>
            </a:r>
          </a:p>
          <a:p>
            <a:pPr lvl="1"/>
            <a:r>
              <a:rPr lang="es-MX" sz="2000" dirty="0" err="1" smtClean="0"/>
              <a:t>Edraw</a:t>
            </a:r>
            <a:r>
              <a:rPr lang="es-MX" sz="2000" dirty="0"/>
              <a:t> (</a:t>
            </a:r>
            <a:r>
              <a:rPr lang="es-MX" sz="2000" dirty="0">
                <a:hlinkClick r:id="rId2"/>
              </a:rPr>
              <a:t>https://</a:t>
            </a:r>
            <a:r>
              <a:rPr lang="es-MX" sz="2000" dirty="0" smtClean="0">
                <a:hlinkClick r:id="rId2"/>
              </a:rPr>
              <a:t>www.edrawsoft.com/linuxdiagram/er-diagram-software-linux.php</a:t>
            </a:r>
            <a:r>
              <a:rPr lang="es-MX" sz="2000" dirty="0" smtClean="0"/>
              <a:t>)</a:t>
            </a:r>
          </a:p>
          <a:p>
            <a:pPr lvl="1"/>
            <a:r>
              <a:rPr lang="es-MX" sz="2000" b="1" dirty="0" err="1" smtClean="0"/>
              <a:t>Lucidchart</a:t>
            </a:r>
            <a:r>
              <a:rPr lang="es-MX" sz="2000" dirty="0"/>
              <a:t> (</a:t>
            </a:r>
            <a:r>
              <a:rPr lang="es-MX" sz="2000" dirty="0">
                <a:hlinkClick r:id="rId3"/>
              </a:rPr>
              <a:t>https://www.lucidchart.com</a:t>
            </a:r>
            <a:r>
              <a:rPr lang="es-MX" sz="2000" dirty="0" smtClean="0">
                <a:hlinkClick r:id="rId3"/>
              </a:rPr>
              <a:t>/</a:t>
            </a:r>
            <a:r>
              <a:rPr lang="es-MX" sz="2000" dirty="0" smtClean="0"/>
              <a:t>)</a:t>
            </a: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957249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1:</a:t>
            </a:r>
          </a:p>
          <a:p>
            <a:pPr lvl="1"/>
            <a:r>
              <a:rPr lang="es-MX" dirty="0" smtClean="0"/>
              <a:t>Definir Tablas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pic>
        <p:nvPicPr>
          <p:cNvPr id="1026" name="Picture 2" descr="https://documents.lucidchart.com/documents/4cfab6c2-e76f-48e4-a821-c5d66706f6b1/pages/0_0?a=357&amp;x=68&amp;y=51&amp;w=264&amp;h=194&amp;store=1&amp;accept=image%2F*&amp;auth=LCA%20fc4a5ded7665733158197e0d699476e27c38605f-ts%3D15353793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925" y="2209537"/>
            <a:ext cx="1885950" cy="13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046692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Respuestas: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es un sistema manejador de Base de Datos?</a:t>
            </a:r>
          </a:p>
          <a:p>
            <a:pPr lvl="1"/>
            <a:r>
              <a:rPr lang="es-MX" sz="1600" dirty="0"/>
              <a:t>Un Sistema manejador de base de datos(SMBD) provee almacenamiento y acceso a una cantidad masiva y persistente de datos de una manera  eficiente, confiable, conveniente y seguro para múltiples usuarios</a:t>
            </a:r>
            <a:r>
              <a:rPr lang="es-MX" sz="1600" dirty="0" smtClean="0"/>
              <a:t>. (Clase 1)</a:t>
            </a:r>
            <a:endParaRPr lang="es-MX" sz="1600" dirty="0"/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59931160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2:</a:t>
            </a:r>
          </a:p>
          <a:p>
            <a:pPr lvl="1"/>
            <a:r>
              <a:rPr lang="es-MX" dirty="0" smtClean="0"/>
              <a:t>Definir Conexiones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5" name="Decisión 4"/>
          <p:cNvSpPr/>
          <p:nvPr/>
        </p:nvSpPr>
        <p:spPr>
          <a:xfrm>
            <a:off x="5619964" y="2191183"/>
            <a:ext cx="1998036" cy="19287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Trabajó en: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531682719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Las conexiones se pueden definir como otra tabla:</a:t>
            </a:r>
          </a:p>
          <a:p>
            <a:endParaRPr lang="es-MX" dirty="0" smtClean="0"/>
          </a:p>
          <a:p>
            <a:pPr lvl="1"/>
            <a:r>
              <a:rPr lang="es-MX" dirty="0" smtClean="0"/>
              <a:t>Empleado ID – Película ID</a:t>
            </a:r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0562325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Definir la </a:t>
            </a:r>
            <a:r>
              <a:rPr lang="es-MX" dirty="0" err="1" smtClean="0"/>
              <a:t>cardinalidad</a:t>
            </a:r>
            <a:r>
              <a:rPr lang="es-MX" dirty="0" smtClean="0"/>
              <a:t>:</a:t>
            </a:r>
          </a:p>
          <a:p>
            <a:pPr lvl="1"/>
            <a:r>
              <a:rPr lang="es-MX" dirty="0" smtClean="0"/>
              <a:t>De cuantos a cuantos?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913150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43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¿Cuál es la diferencia entre el </a:t>
            </a:r>
            <a:r>
              <a:rPr lang="es-MX" dirty="0" err="1"/>
              <a:t>schema</a:t>
            </a:r>
            <a:r>
              <a:rPr lang="es-MX" dirty="0"/>
              <a:t> y los datos</a:t>
            </a:r>
            <a:r>
              <a:rPr lang="es-MX" dirty="0" smtClean="0"/>
              <a:t>? (clase 1)</a:t>
            </a:r>
            <a:endParaRPr lang="es-MX" dirty="0"/>
          </a:p>
          <a:p>
            <a:pPr lvl="1"/>
            <a:r>
              <a:rPr lang="es-MX" dirty="0"/>
              <a:t>Tipo de datos, variables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146017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¿Cuáles son las características del modelo relacional</a:t>
            </a:r>
            <a:r>
              <a:rPr lang="es-MX" dirty="0" smtClean="0"/>
              <a:t>? (Clase 2)</a:t>
            </a:r>
            <a:endParaRPr lang="es-MX" dirty="0"/>
          </a:p>
          <a:p>
            <a:pPr lvl="1"/>
            <a:r>
              <a:rPr lang="es-MX" sz="1800" dirty="0" smtClean="0"/>
              <a:t>Base de datos: Conjunto de </a:t>
            </a:r>
            <a:r>
              <a:rPr lang="es-MX" sz="1800" b="1" dirty="0" smtClean="0"/>
              <a:t>relaciones</a:t>
            </a:r>
            <a:r>
              <a:rPr lang="es-MX" sz="1800" dirty="0" smtClean="0"/>
              <a:t> (o </a:t>
            </a:r>
            <a:r>
              <a:rPr lang="es-MX" sz="1800" b="1" dirty="0" smtClean="0"/>
              <a:t>tablas</a:t>
            </a:r>
            <a:r>
              <a:rPr lang="es-MX" sz="1800" dirty="0" smtClean="0"/>
              <a:t>)</a:t>
            </a:r>
          </a:p>
          <a:p>
            <a:pPr lvl="1"/>
            <a:r>
              <a:rPr lang="es-MX" sz="1800" dirty="0" smtClean="0"/>
              <a:t>Cada relación tiene </a:t>
            </a:r>
            <a:r>
              <a:rPr lang="es-MX" sz="1800" b="1" dirty="0" smtClean="0"/>
              <a:t>atributos</a:t>
            </a:r>
            <a:r>
              <a:rPr lang="es-MX" sz="1800" dirty="0" smtClean="0"/>
              <a:t> ( o </a:t>
            </a:r>
            <a:r>
              <a:rPr lang="es-MX" sz="1800" b="1" dirty="0" smtClean="0"/>
              <a:t>columnas</a:t>
            </a:r>
            <a:r>
              <a:rPr lang="es-MX" sz="1800" dirty="0" smtClean="0"/>
              <a:t>)</a:t>
            </a:r>
          </a:p>
          <a:p>
            <a:pPr lvl="1"/>
            <a:r>
              <a:rPr lang="es-MX" sz="1800" dirty="0" smtClean="0"/>
              <a:t>Cada </a:t>
            </a:r>
            <a:r>
              <a:rPr lang="es-MX" sz="1800" b="1" dirty="0" err="1" smtClean="0"/>
              <a:t>tuple</a:t>
            </a:r>
            <a:r>
              <a:rPr lang="es-MX" sz="1800" dirty="0" smtClean="0"/>
              <a:t> (o </a:t>
            </a:r>
            <a:r>
              <a:rPr lang="es-MX" sz="1800" b="1" dirty="0" smtClean="0"/>
              <a:t>renglón</a:t>
            </a:r>
            <a:r>
              <a:rPr lang="es-MX" sz="1800" dirty="0" smtClean="0"/>
              <a:t>) tiene valores para cada atributo. </a:t>
            </a:r>
          </a:p>
          <a:p>
            <a:pPr lvl="1"/>
            <a:r>
              <a:rPr lang="es-MX" sz="1800" dirty="0" smtClean="0"/>
              <a:t>Cada atributo tiene un </a:t>
            </a:r>
            <a:r>
              <a:rPr lang="es-MX" sz="1800" b="1" dirty="0" smtClean="0"/>
              <a:t>tipo</a:t>
            </a:r>
            <a:r>
              <a:rPr lang="es-MX" sz="1800" dirty="0" smtClean="0"/>
              <a:t> (o </a:t>
            </a:r>
            <a:r>
              <a:rPr lang="es-MX" sz="1800" b="1" dirty="0" smtClean="0"/>
              <a:t>dominio</a:t>
            </a:r>
            <a:r>
              <a:rPr lang="es-MX" sz="1800" dirty="0" smtClean="0"/>
              <a:t>)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78146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MX" dirty="0"/>
              <a:t>¿Dada una base de datos de museos en la Ciudad de México, escribe dos ejemplos de </a:t>
            </a:r>
            <a:r>
              <a:rPr lang="es-MX" dirty="0" err="1"/>
              <a:t>queries</a:t>
            </a:r>
            <a:r>
              <a:rPr lang="es-MX" dirty="0"/>
              <a:t> (no deben ser en SQL)?</a:t>
            </a:r>
          </a:p>
          <a:p>
            <a:pPr lvl="1"/>
            <a:r>
              <a:rPr lang="es-MX" dirty="0" smtClean="0"/>
              <a:t>Que piezas tiene cada museo</a:t>
            </a:r>
            <a:endParaRPr lang="es-MX" dirty="0" smtClean="0"/>
          </a:p>
          <a:p>
            <a:pPr lvl="1"/>
            <a:r>
              <a:rPr lang="es-MX" dirty="0" smtClean="0"/>
              <a:t>En que colonia hay mas museos…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0066756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¿Qué es una llave</a:t>
            </a:r>
            <a:r>
              <a:rPr lang="es-MX" dirty="0" smtClean="0"/>
              <a:t>? (Clase 2)</a:t>
            </a:r>
            <a:endParaRPr lang="es-MX" dirty="0"/>
          </a:p>
          <a:p>
            <a:pPr lvl="1"/>
            <a:r>
              <a:rPr lang="es-MX" dirty="0"/>
              <a:t>Valor único para cada </a:t>
            </a:r>
            <a:r>
              <a:rPr lang="es-MX" dirty="0" err="1"/>
              <a:t>tuple</a:t>
            </a:r>
            <a:endParaRPr lang="es-MX" dirty="0"/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971088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Respuestas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¿Menciona 3 diferencias entre el modelo jerárquico y el modelo relacional de una base de datos</a:t>
            </a:r>
            <a:r>
              <a:rPr lang="es-MX" dirty="0" smtClean="0"/>
              <a:t>? (Clase 3)</a:t>
            </a:r>
            <a:endParaRPr lang="es-MX" dirty="0"/>
          </a:p>
          <a:p>
            <a:pPr lvl="1"/>
            <a:r>
              <a:rPr lang="es-MX" dirty="0" smtClean="0"/>
              <a:t>Lenguaje de </a:t>
            </a:r>
            <a:r>
              <a:rPr lang="es-MX" dirty="0" err="1" smtClean="0"/>
              <a:t>Query</a:t>
            </a:r>
            <a:r>
              <a:rPr lang="es-MX" dirty="0" smtClean="0"/>
              <a:t> no intuitivo</a:t>
            </a:r>
          </a:p>
          <a:p>
            <a:pPr lvl="1"/>
            <a:r>
              <a:rPr lang="es-MX" dirty="0" smtClean="0"/>
              <a:t>Dependencias entre tablas</a:t>
            </a:r>
          </a:p>
          <a:p>
            <a:pPr lvl="1"/>
            <a:r>
              <a:rPr lang="es-MX" dirty="0" smtClean="0"/>
              <a:t>Datos no independientes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26551674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7515</TotalTime>
  <Words>885</Words>
  <Application>Microsoft Office PowerPoint</Application>
  <PresentationFormat>Presentación en pantalla (16:9)</PresentationFormat>
  <Paragraphs>214</Paragraphs>
  <Slides>43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43</vt:i4>
      </vt:variant>
    </vt:vector>
  </HeadingPairs>
  <TitlesOfParts>
    <vt:vector size="48" baseType="lpstr">
      <vt:lpstr>Roboto Condensed</vt:lpstr>
      <vt:lpstr>Arvo</vt:lpstr>
      <vt:lpstr>Roboto Condensed Light</vt:lpstr>
      <vt:lpstr>Arial</vt:lpstr>
      <vt:lpstr>Salerio template</vt:lpstr>
      <vt:lpstr>Introducción a las Bases de Datos</vt:lpstr>
      <vt:lpstr>Examen</vt:lpstr>
      <vt:lpstr>Respuestas</vt:lpstr>
      <vt:lpstr>Respuestas:</vt:lpstr>
      <vt:lpstr>Respuestas</vt:lpstr>
      <vt:lpstr>Presentación de PowerPoint</vt:lpstr>
      <vt:lpstr>Presentación de PowerPoint</vt:lpstr>
      <vt:lpstr>Presentación de PowerPoint</vt:lpstr>
      <vt:lpstr>Respuestas</vt:lpstr>
      <vt:lpstr>Respuestas</vt:lpstr>
      <vt:lpstr>Respuestas</vt:lpstr>
      <vt:lpstr>Respuestas</vt:lpstr>
      <vt:lpstr>Respuestas</vt:lpstr>
      <vt:lpstr>Respuestas</vt:lpstr>
      <vt:lpstr>Respuestas</vt:lpstr>
      <vt:lpstr>Presentación de PowerPoint</vt:lpstr>
      <vt:lpstr>Que se vio la clase pasada</vt:lpstr>
      <vt:lpstr>Preguntas</vt:lpstr>
      <vt:lpstr>Tablas!</vt:lpstr>
      <vt:lpstr>Tablas</vt:lpstr>
      <vt:lpstr>Tablas</vt:lpstr>
      <vt:lpstr>Tablas</vt:lpstr>
      <vt:lpstr>Tablas</vt:lpstr>
      <vt:lpstr>Tablas</vt:lpstr>
      <vt:lpstr>Tablas</vt:lpstr>
      <vt:lpstr>Continuación de Diagramas E-R</vt:lpstr>
      <vt:lpstr>Tablas!</vt:lpstr>
      <vt:lpstr>Cardinalidad</vt:lpstr>
      <vt:lpstr>Proyecto Final</vt:lpstr>
      <vt:lpstr>Proyecto Final</vt:lpstr>
      <vt:lpstr>Proyecto</vt:lpstr>
      <vt:lpstr>Tarea 2</vt:lpstr>
      <vt:lpstr>Tarea 2</vt:lpstr>
      <vt:lpstr>Tarea 2</vt:lpstr>
      <vt:lpstr>Tarea 2</vt:lpstr>
      <vt:lpstr>Tarea 2</vt:lpstr>
      <vt:lpstr>Creación de Tablas en Lucid Chart</vt:lpstr>
      <vt:lpstr>Software</vt:lpstr>
      <vt:lpstr>Diagrama E-R Pixar</vt:lpstr>
      <vt:lpstr>Diagrama E-R Pixar</vt:lpstr>
      <vt:lpstr>Diagrama E-R</vt:lpstr>
      <vt:lpstr>Diagrama E-R Pixar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59</cp:revision>
  <dcterms:modified xsi:type="dcterms:W3CDTF">2019-09-12T16:53:55Z</dcterms:modified>
</cp:coreProperties>
</file>